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066172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9082703" TargetMode="External"/><Relationship Id="rId2" Type="http://schemas.openxmlformats.org/officeDocument/2006/relationships/hyperlink" Target="https://online.zakon.kz/Document/?doc_id=3604121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esfsupport@osd.kz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link_id=1006454618" TargetMode="External"/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doc_id=38597658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7812353" TargetMode="External"/><Relationship Id="rId2" Type="http://schemas.openxmlformats.org/officeDocument/2006/relationships/hyperlink" Target="http://kgd.gov.kz/sites/default/files/gosuslugi/perechen_ate_ne_imeyushchih_pokrytie_setey_telekommunikaciy_obshchego_polzovaniya.xls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148637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42007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041210" TargetMode="External"/><Relationship Id="rId2" Type="http://schemas.openxmlformats.org/officeDocument/2006/relationships/hyperlink" Target="https://online.zakon.kz/Document/?doc_id=390827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 И ЭЛЕКТРОННЫЕ СЧЕТА-ФАКТУРЫ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ОКТЯБРЯ 2019Г.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285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ЭСФ при экспорте товаров: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006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№ 370 от 22 апреля 2019г. «Правила выписки счета-фактуры в электронной форме в информационной системе электронных счетов-фактур».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Поставщик товаров, работ, услуг, являющийся экспортером, участником соглашения (контракта) о разделе продукции (СРП), а также применяющий нулевую ставку НДС по оборотам по реализации товаров в соответствии с п. 3 ст. 393 Налогового кодекса, отмечает ячейку «Е» «Участник СРП» или ячейку «G» «Экспортер». При отметке одной из данных ячеек поставщик товаров, работ, услуг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выписывать ЭСФ в иностранной валюте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Поставщик, оказывающий услуги по международным перевозкам в соответствии со ст. 387 НК, отмечает ячейку «Н» «Международный перевозчик». При отметке данной ячейки поставщик, оказывающий услуги по международным перевозкам,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выписывать ЭСФ в иностранной валюте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285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ЭСФ при экспорте товаров: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059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85792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 413. Сроки выписки счетов-фактур (не ЕАЭС)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 453. Счет-фактура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603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случае вывоза товаров с помещением под таможенную процедуру экспорта счет-фактура выписывается 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двадцати календарных дней 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даты совершения оборота по реализации;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buFont typeface="Wingdings" pitchFamily="2" charset="2"/>
                        <a:buChar char="Ø"/>
                      </a:pPr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случае экспорта товаров с территории РК на территорию другого государства-члена Евразийского экономического союза счет-фактура выписывается:</a:t>
                      </a:r>
                    </a:p>
                    <a:p>
                      <a:pPr algn="ctr" fontAlgn="base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бумажном носителе - не ранее даты совершения оборота и не позднее семи календарных дней после даты совершения оборота по реализации;</a:t>
                      </a:r>
                    </a:p>
                    <a:p>
                      <a:pPr algn="ctr" fontAlgn="base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!!! в электронной форме - не ранее даты совершения оборота и не позднее 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двадцати календарных дней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после даты совершения оборота по реализации.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разрешения налоговых органов на вывоз товара - когда его необходимо получать?: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429156"/>
          </a:xfrm>
        </p:spPr>
        <p:txBody>
          <a:bodyPr>
            <a:normAutofit fontScale="77500" lnSpcReduction="20000"/>
          </a:bodyPr>
          <a:lstStyle/>
          <a:p>
            <a:pPr algn="just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Кодекс РК «Об административных правонарушениях».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Статья 280-1. Нарушение порядка выписки счетов-фактур, а также нарушение системы учета перемещения товаров, включенных в перечень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заверенных печатью органов государственных доходов товаросопроводительных документов, оформление которых предусмотрено при вывозе за пределы территории Республики Казахстан товаров, включенных в перечень в нарушение системы учета перемещения товаров, -</a:t>
            </a:r>
          </a:p>
          <a:p>
            <a:pPr algn="just">
              <a:buNone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влечет штраф в размере пятидесяти месячных расчетных показателей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Действие, предусмотренное частью пятой настоящей статьи, совершенное повторно в течение года после наложения административного взыскания, -</a:t>
            </a:r>
          </a:p>
          <a:p>
            <a:pPr algn="just">
              <a:buNone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влечет штраф в размере ста месячных расчетных показателей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разрешения налоговых органов на вывоз товара - когда его необходимо получать?: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3071834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Кодекс РК «Об административных правонарушениях».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Статья 280-1. Нарушение порядка выписки счетов-фактур, а также нарушение системы учета перемещения товаров, включенных в перечень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Примечание.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 товарами, включенными в перечень, следует понимать товары, код единой Товарной номенклатуры внешнеэкономической деятельности Евразийского экономического союза и наименование которых включены в перечень товаров в соответствии с протоколом о некоторых вопросах ввоза и обращения товаров на таможенной территории Евразийского экономического союза, ратифицированным Законом Республики Казахстан от 9 декабря 2015 года.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разрешения налоговых органов на вывоз товара - когда его необходимо получать?: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14340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Министра финансов Республики Казахстан от 9 декабря 2015 года № 640 «Об утверждении Инструкции по организации системы учета отдельных товаров при их перемещении в рамках взаимной трансграничной торговли государств-членов Евразийского экономического союза»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…………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Учет осуществляется по следующим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включенным в Перечень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ввезенным на территорию РК из третьих стран;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код ТН ВЭД ЕАЭС и наименование которых включены в Перечень, ввезенным на территорию РК из государств-членов ЕАЭС;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код ТН ВЭД ЕАЭС и наименование которых включены в Перечень, произведенным на территории РК.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разрешения налоговых органов на вывоз товара - когда его необходимо получать?: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1434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При вывозе товаров, включенных в Перечень, а также товаров, код ТН ВЭД ЕАЭС и наименование которых включены в Перечень, с территории Республики Казахстан на территорию другого государства-члена ЕАЭС налогоплательщик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представляет в ОГД заявление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заверении товаросопроводительных документов согласно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приложениям 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3 и 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настоящей Инструкции.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разрешения налоговых органов на вывоз товара - когда его необходимо получать?: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50720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ОГД на основании представленного заявления осуществляет камеральный контроль: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достоверности наличия остатков товаров, включенных в Перечень, и предназначенных к вывозу с территории Республики Казахстан на территорию других государств-членов ЕАЭС;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достоверности наличия остатков товаров, код ТН ВЭД ЕАЭС и наименование которых включены в Перечень, и предназначенных к вывозу с территории Республики Казахстан на территорию других государств-членов ЕАЭС;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соответствия сведений по остаткам товаров сведениям, указанным в заявлении о заверении в качестве товаросопроводительных документов, согласно приложениям 1, 3 и 4 к настоящей Инструкции.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ОГД не позднее одного календарного дня, следующего за днем представления заявления, заверяет копии представленных документов.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не подлежат заверению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случаях несоответствия требованиям законодательства ЕАЭС и Республики Казахстан.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НДС.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Налоговый Кодекс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402. Налог на добавленную стоимость, не относимый в зачет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легковых автомобилей, учтенных (учитываемых) в качестве основных средств;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приобретая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легковые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автомобили, которые будут использованы в качестве основных средств, налогоплательщик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не имеет возможности отнести НДС в зачет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вне зависимости от того какой это НДС – даже если он отражен в ЭСФ, даже если он уплачен при таможенном оформлении или в рамках поставок из стран Евразийского Экономического союза.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Данное положение относится только к легковым автомобилям, на грузовые автомобили это положение не распространяется.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НДС.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Налоговый Кодекс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381. Особенности определения размера оборота по реализации в отдельных случаях.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 В остальных случаях, несмотря на положения пунктов 1-14 настоящей статьи, размер оборота по реализации определяется: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при реализации товаров, по которым налог на добавленную стоимость,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указанный в счетах-фактурах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выписанных при приобретении этих товаров в соответствии с налоговым законодательством Республики Казахстан, действовавшим на дату их приобретения, не признается налогом на добавленную стоимость, относимым в зачет, - как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положительная разница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 стоимостью реализации и балансовой стоимостью товара, отраженной в бухгалтерском учете, на дату его передачи;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НДС.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Легковой автомобиль приобретен в январе 2017 года у юридического лица, общая стоимость на дату приобретения составляла 5 000 000 тенге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 учетом НДС,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реализуется в августе 2019 года юридическому лицу за 3 500 000 тенге. В 2017 году продавец являлся плательщиком НДС и при выписке счета-фактуры был выделен НДС в размере 535 714,3 тенге.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Рассмотрим на практике, что происходит: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приобретении данного авто налогоплательщик не имел права относить в зачет НДС, т.е. вся стоимость д.б. отражена на счете 2410 как стоимость данного автомобиля – 5 000 000 тенге.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Начисление амортизации на всю стоимость – 5 000 000 тенге.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реализации в августе 2019 года балансовая стоимость автомобиля составила 1 875 000 тенге.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Оборот по реализации в августе 2019 года в целях исчисления НДС составит: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3 500 000 – 1 875 000 = 1 625 000 тенге.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857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Важные вопросы налога на добавленную стоимость: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4714908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экспорт товаров за пределы Республики Казахстан - подтверждающие документы; оформление электронных счетов - фактур; наличие разрешения налоговых органов на вывоз товара - когда его необходимо получать?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налога на добавленную стоимость;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НДС.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как отражать реализацию с «неверным» НДС в ЭСФ, т.е. когда сумма не равна 12% от облагаемого оборота?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Рассмотрим заполнение раздела G «Данные по товарам, работам, услугам»: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142876"/>
          </a:xfrm>
        </p:spPr>
        <p:txBody>
          <a:bodyPr>
            <a:no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78645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928670"/>
            <a:ext cx="4857752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6429396"/>
            <a:ext cx="9144000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4429124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142876"/>
          </a:xfrm>
        </p:spPr>
        <p:txBody>
          <a:bodyPr>
            <a:no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2"/>
            <a:ext cx="9144000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85775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6500834"/>
            <a:ext cx="9144000" cy="142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4500562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688" y="1571612"/>
            <a:ext cx="8858312" cy="52863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969818"/>
            <a:ext cx="8786812" cy="588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214282" y="1000108"/>
            <a:ext cx="4643470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6643710"/>
            <a:ext cx="8643998" cy="214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71810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929454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715272" y="264318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автомобилей - особенности начисления НДС.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Рассмотрим ещё одно положение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381 Налогового Кодекса «Особенности определения размера оборота по реализации в отдельных случаях».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 В остальных случаях, несмотря на положения пунктов 1-14 настоящей статьи, размер оборота по реализации определяется: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реализации физическому лицу автомобилей, приобретенных юридическим лицом у физических лиц, как положительная разница между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стоимостью 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стоимостью приобретения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автомобилей;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каких автомобилях речь: легковых  или грузовых? – и о грузовых и о легковых, т.к. нет уточнения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Какая реализация должна быть? Только автомобилей, которые приобрели у физического лица и далее реализуют физическим лицам.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формулировка относится только к ОС? – так как нет конкретизации, то этот пункт применятся как к автомобилям ОС, так и к товару.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370. Необлагаемый оборот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Необлагаемым оборотом является: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оборот по реализации товаров, работ, услуг,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освобожденный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налога на добавленную стоимость в соответствии с НК РК;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оборот по реализации товаров, работ, услуг,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местом реализации которых не является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Республика Казахстан.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иное не установлено настоящей статьей, место реализации товаров, работ, услуг определяется в соответствии со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статьей 378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НК РК.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 реализации товаров, работ, услуг в государствах-членах Евразийского экономического союза определяется в соответствии со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статьей 441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НК РК;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оборот в виде остатков товаров, которые являются товарами, перечисленными в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 394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НК РК.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394. Обороты по реализации товаров, работ, услуг, освобожденные от НДС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Освобождаются от НДС обороты по реализации следующих товаров, работ, услуг, местом реализации которых является РК: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12) работ, услуг по безвозмездному ремонту и (или) техническому обслуживанию товаров в период установленного сделкой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гарантийного срока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их эксплуатации, включая стоимость запасных частей и деталей к ним, если условиями сделки предусмотрено предоставление налогоплательщиком гарантии качества реализованных товаров, выполненных работ, оказанных услуг;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16) заемных операций в денежной форме на условиях платности, срочности и возвратности;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395. Обороты, связанные с международными перевозками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Освобождаются от НДС обороты по реализации определенных работ, услуг,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связанных с перевозками, являющимися международными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статьями 387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448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НК РК, местом реализации которых является РК.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429264"/>
          </a:xfrm>
        </p:spPr>
        <p:txBody>
          <a:bodyPr>
            <a:normAutofit fontScale="92500"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396. Обороты по реализации, связанные с землей и жилыми зданиями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Освобождаются от налога на добавленную стоимость:</a:t>
            </a:r>
          </a:p>
          <a:p>
            <a:pPr marL="457200" indent="-457200" algn="just" fontAlgn="base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жилого здания (части жилого здания), кроме части жилого здания, состоящей исключительно из нежилых помещений;</a:t>
            </a:r>
          </a:p>
          <a:p>
            <a:pPr marL="457200" indent="-457200"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Передача права владения и (или) пользования, и (или) распоряжения земельным участком и (или) аренда земельного участка, в том числе субаренда, освобождаются от налога на добавленную стоимость,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исключением: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платы за передачу земельного участка для парковки или хранения автомобилей, а также иных транспортных средств;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передачи права владения и (или) пользования, и (или) распоряжения земельным участком или доли в праве общей собственности (в праве общего землепользования) на земельный участок при реализации части жилого здания,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состоящей исключительно из нежилых помещений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передачи права владения и (или) пользования, и (или) распоряжения земельным участком,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занятым зданием (частью здания),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не относящимся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(не относящегося) к жилому зданию, в том числе субаренда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Необлагаемый оборот по налогу на добавленную стоимость.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42926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397. Обороты по реализации финансовых операций, освобождаемые от налога на добавленную стоимость.</a:t>
            </a:r>
          </a:p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13) реализация доли участия;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398. Передача имущества в финансовый лизинг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Передача имущества в финансовый лизинг освобождается от налога на добавленную стоимость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части суммы вознаграждения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подлежащего получению лизингодателем….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857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Экспорт товаров за пределы Республики Казахстан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714500"/>
          <a:ext cx="8858250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125"/>
                <a:gridCol w="4429125"/>
              </a:tblGrid>
              <a:tr h="78580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386. Оборот по реализации товаров на экспорт.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440. Определение оборота по реализации товаров, работ, услуг и облагаемого импорта в Евразийском экономическом союзе.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4605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Экспортом товаров является вывоз товаров </a:t>
                      </a:r>
                      <a:r>
                        <a:rPr lang="ru-RU" sz="2000" b="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таможенной территории Евразийского экономического союза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осуществляемый в соответствии с </a:t>
                      </a:r>
                      <a:r>
                        <a:rPr lang="ru-RU" sz="2000" b="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 tooltip="Таможенный кодекс Евразийского экономического союза (приложение № 1 к Договору о Таможенном кодексе Евразийского экономического союза от 11 апреля 2017 года)"/>
                        </a:rPr>
                        <a:t>таможенным законодательством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Евразийского экономического союза и (или) </a:t>
                      </a:r>
                      <a:r>
                        <a:rPr lang="ru-RU" sz="2000" b="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tooltip="Кодекс Республики Казахстан от 26 декабря 2017 года № 123-VI «О таможенном регулировании в Республике Казахстан» (с изменениями и дополнениями по состоянию на 03.04.2019 г.)"/>
                        </a:rPr>
                        <a:t>таможенным законодательством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Республики Казахстан.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Оборотом по реализации товаров является экспорт товаров 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территории Республики Казахстан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территорию другого государства-члена Евразийского экономического союза.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Оборот по реализации товаров, работ, услуг, местом реализации которых не является РК.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5072074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 Председателя Комитета государственных доходов МФ РК от 25 февраля 2019 года на вопрос от 12 февраля 2019 года № 534994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dialog.egov.kz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Добрый день, уважаемый Марат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Елеусизович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Наша Компания занимается транзитными сделками. Товар следует с территории РФ транзитом через РК. Таможенное оформление на территории РК не производится. Страна назначения - Республика Кыргызстан. Таможенное оформление производится на территории Республики Кыргызстан, это оговорено условиями соответствующих Контрактов. Товар следует единым провозным документом. Форму № 328 сдает в свой налоговый орган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Кыргызская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сторона. Выписывая счет фактуру в электронном виде, мы столкнулись с такой ситуацией: выбирая признак происхождения товара под номером 5 (прочие), система отклоняет документ с формулировкой «товар с признаком 5 не может быть реализован в страны ЕАЭС». Выбрать другой признак происхождения товара мы не можем, так как товар не был импортирован в РК и не был произведен на территории РК. Специалисты республиканского центра 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esfsupport@osd.kz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не смогли нам помочь, предложив обратиться в местный налоговый орган за разъяснением.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наше обращение в УГД г. Петропавловска специалисты дали ответ, что системой данный вид операций не предусмотрен.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Просим вас дать пояснение, как выписывать электронные счета фактуры в таких случаях.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Оборот по реализации товаров, работ, услуг, местом реализации которых не является РК.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507207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Здравствуйте!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Комитет государственных доходов Министерства финансов Республики Казахстан (далее - КГД МФ РК) рассмотрев Ваш вопрос, поступивший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Председателя КГД МФ РК, сообщает следующее.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Согласно части первой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подпункта 1) пункта 1 статьи 369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Кодекса Республики Казахстан «О налогах и других обязательных платежах в бюджет» (Налоговый кодекс), облагаемым оборотом является, оборот совершаемый плательщиком налога на добавленную стоимость (далее - НДС) по реализации товаров, работ, услуг, за исключением необлагаемого оборота, указанного в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статье 370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Налогового кодекса.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соответствии с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подпунктом 2) статьей 370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Налогового кодекса, необлагаемым оборотом является оборот по реализации товаров, работ, услуг, местом реализации которых не является Республика Казахстан. Если иное не установлено данной статьей, место реализации товаров, работ, услуг определяется в соответствии со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статьей 378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Налогового кодекса.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Оборот по реализации товаров, работ, услуг, местом реализации которых не является РК.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507207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 реализации товаров, работ, услуг в государствах-членах Евразийского экономического союза определяется в соответствии со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статьей 441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Налогового кодекса;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пункту 1 статьи 378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Налогового кодекса, для целей раздела 10 местом реализации товаров признается Республика Казахстан, если: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началом транспортировки товаров является Республика Казахстан - по товарам, которые перевозятся (пересылаются) поставщиком, получателем или третьим лицом;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товар передается получателю на территории Республики Казахстан - в остальных случаях.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пунктом 1 статьи 412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Налогового кодекса при совершении оборота по реализации товаров, работ, услуг обязаны выписывать счет-фактуру.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Оборот по реализации товаров, работ, услуг, местом реализации которых не является РК.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5072074"/>
          </a:xfrm>
        </p:spPr>
        <p:txBody>
          <a:bodyPr>
            <a:normAutofit fontScale="92500" lnSpcReduction="20000"/>
          </a:bodyPr>
          <a:lstStyle/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пункту 9 статьи 412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Налогового кодекса, налогоплательщики указывают в счете-фактуре или ином документе, предусмотренном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пунктом 1 статьи 400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Налогового кодекса: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по оборотам, облагаемым налогом на добавленную стоимость, - сумму НДС;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по необлагаемым оборотам, в том числе освобожденным от НДС, - отметку «Без НДС».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в случае если началом транспортировки товара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является территория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Республики Казахстан и товар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передается получателю на территории Республики Казахстан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местом реализации такого товара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признается территория Республики Казахстан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соответственно, оборот по реализации таких товаров является не облагаемым оборотом. При этом если лицо реализующие товар является плательщиком НДС, то выписка счета-фактуры является обязательной с указанием ставки «Без НДС»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текущий момент «Без НДС – не РК»).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Также, в Вашем случае при заполнении ЭСФ в разделе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строке 10 категория поставщика в ячейке G отметка не делается. При этом делается отметка в разделе С в строке 20 категория получателя в ячейке F нерезидент.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base">
              <a:buNone/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Султангазиев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М.Е.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счета - фактуры.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Положения статьи 412 Налогового Кодекса: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 совершении оборота по реализации товаров, работ, услуг обязаны выписать счет-фактуру: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плательщики налога на добавленную стоимость, предусмотренные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подпунктом 1) пункта 1 статьи 367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настоящего Кодекса;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налогоплательщики в случаях, предусмотренных нормативными правовыми актами Республики Казахстан, принятыми в целях реализации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 tooltip="Список документов"/>
              </a:rPr>
              <a:t>международных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ратифицированных Республикой Казахстан;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комиссионер, не являющийся плательщиком налога на добавленную стоимость, в случаях, установленных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статьей 416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настоящего Кодекса;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экспедитор, не являющийся плательщиком налога на добавленную стоимость, в случаях, установленных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01.08.2019 г.)"/>
              </a:rPr>
              <a:t>статьей 415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настоящего Кодекса;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налогоплательщики в случае реализации импортированных товаров;</a:t>
            </a:r>
          </a:p>
          <a:p>
            <a:pPr algn="just" fontAlgn="base">
              <a:buNone/>
            </a:pP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 дополнен подпунктом 6 в соответствии с </a:t>
            </a:r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Законом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РК от 02.04.19 г. № 241-VI (введено в действие с 1 января 2019 г.)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структурное подразделение уполномоченного органа в области государственного материального резерва при выпуске им товаров из государственного материального резерва.</a:t>
            </a: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счета - фактуры.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Положения статьи 412 Налогового Кодекса: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Счет-фактура выписывается в электронной форме, за исключением следующих случаев, когда налогоплательщик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выписывать счет-фактуру на бумажном носителе: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отсутствия по месту нахождения налогоплательщика в границах административно-территориальных единиц Республики Казахстан сети телекоммуникаций общего пользования.</a:t>
            </a:r>
          </a:p>
          <a:p>
            <a:pPr algn="just" fontAlgn="base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Информация об административно-территориальных единицах Республики Казахстан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территории которых отсутствуют сети телекоммуникаций общего пользования, размещается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уполномоченного органа;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возникновения в информационной системе электронных счетов-фактур технических ошибок, подтвержденных уполномоченным органом.</a:t>
            </a:r>
          </a:p>
          <a:p>
            <a:pPr algn="just" fontAlgn="base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После устранения технических ошибок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счет-фактура, выписанный на бумажном носителе, подлежит регистрации в информационной системе электронных счетов-фактур в течение пятнадцати календарных дней с даты устранения технических ошибок.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Счет-фактура в электронной форме выписывается в информационной системе электронных счетов-фактур в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порядке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 по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форме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определены уполномоченным органом.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счета - фактуры.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Обратимся к статье 402 НК: НДС, не относимый в зачет.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Налогом на добавленную стоимость, не относимым в зачет, признается налог на добавленную стоимость, который подлежит уплате в связи с получением: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................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товаров, работ, услуг, по которым: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документе, являющемся основанием для отнесения в зачет, не отражены или некорректно отражен идентификационный номер лица, выписавшего такой документ, и (или) лица, которому выписан такой документ;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счете-фактуре не отражены данные о дате выписки документа, номере счета-фактуры, наименовании товара, работы, услуги, размере облагаемого оборота;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счет-фактура не заверен в соответствии с требованиями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статьи 412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настоящего Кодекса;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счет-фактура выписан на бумажном носителе в нарушение требований 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статьи 412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 настоящего Кодекса;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счета - фактуры.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Ответственность по Кодексу об административных правонарушениях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Кодекс РК «Об административных правонарушениях».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Статья 280-1. Нарушение порядка выписки счетов-фактур, а также нарушение системы учета перемещения товаров, включенных в перечень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Невыписка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налогоплательщиком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счета-фактуры в электронной форме -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влечет предупреждение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Действие, предусмотренное частью первой настоящей статьи,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совершенное повторно в течение года после наложения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административного взыскания, - влечет штраф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малого предпринимательства в размере сорока (2 525 тенге * 40 = 101 000 тенге), 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среднего предпринимательства - в размере ста (2 525 тенге * 100 = 252 500 тенге), 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крупного предпринимательства - в размере ста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пятидесяти месячных расчетных показателей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(2 525 тенге * 150 = 378 750 тенге).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счета - фактуры.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Ответственность по Кодексу об административных правонарушениях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Кодекс РК «Об административных правонарушениях».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Статья 280-1. Нарушение порядка выписки счетов-фактур, а также нарушение системы учета перемещения товаров, включенных в перечень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Выписка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налогоплательщиком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счета-фактуры в электронной форме с нарушением срока -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влечет предупреждение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Действие, предусмотренное частью третьей настоящей статьи, совершенное повторно в течение года после наложения административного взыскания, - влечет штраф 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малого предпринимательства в размере двадцати (2 525 тенге * 20 = 50 500 тенге),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среднего предпринимательства - в размере пятидесяти (2 525 тенге * 50 = 126 250 тенге),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субъектов крупного предпринимательства - в размере ста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месячных расчетных показателей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(2 525 тенге * 100 = 252 500 тенге).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ЭСФ в иностранной валюте.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Поставщик товаров, работ, услуг, являющийся экспортером, участником соглашения (контракта) о разделе продукции (СРП), а также применяющий нулевую ставку НДС по оборотам по реализации товаров в соответствии с п. 3 ст. 393 Налогового кодекса, отмечает ячейку «Е» «Участник СРП» или ячейку «G» «Экспортер». При отметке одной из данных ячеек поставщик товаров, работ, услуг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выписывать ЭСФ в иностранной валюте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Поставщик, оказывающий услуги по международным перевозкам в соответствии со ст. 387 НК, отмечает ячейку «Н» «Международный перевозчик». При отметке данной ячейки поставщик, оказывающий услуги по международным перевозкам,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выписывать ЭСФ в иностранной валюте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857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Экспорт товаров за пределы Республики Казахстан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714500"/>
          <a:ext cx="8858250" cy="32504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125"/>
                <a:gridCol w="4429125"/>
              </a:tblGrid>
              <a:tr h="78580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386. Оборот по реализации товаров на экспорт.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446. Экспорт товаров в Евразийском экономическом союзе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4605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 по реализации товаров на экспорт, за исключением оборотов по реализации товаров, предусмотренных 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статьей 394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Налогового Кодекса, 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облагается по нулевой ставке.</a:t>
                      </a:r>
                      <a:endParaRPr lang="ru-RU" sz="200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экспорте товаров с территории Республики Казахстан на территорию другого государства-члена Евразийского экономического союза </a:t>
                      </a:r>
                      <a:r>
                        <a:rPr lang="ru-RU" sz="20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применяется нулевая ставка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налога на добавленную стоимость.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ЭСФ в адрес нерезидента.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36"/>
            <a:ext cx="8858250" cy="52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5"/>
          <p:cNvSpPr/>
          <p:nvPr/>
        </p:nvSpPr>
        <p:spPr>
          <a:xfrm>
            <a:off x="2571736" y="40719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57884" y="4357694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571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ЭСФ в адрес нерезидента.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3578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строке 20 «Категория получателя» делается отметка в: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ячейке «F» - в случае если получатель является нерезидентом,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состоящим на налоговом учете в Республике Казахстан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или структурным подразделением поставщика, в адрес которого осуществляется передача (перемещение) товара в пределах одного юридического лица с территории Республики Казахстан на территорию государства-члена ЕАЭС;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143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для физических лиц – когда необходимо оформлять ЭСФ.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5000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строке 20 «Категория получателя» делается отметка в: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ячейке «I» «Розничная торговля» - в случае если получателем является физическое лицо, которому реализован товар с обязательным представлением чека контрольно-кассовой машины, или с применением оборудования (устройства), предназначенного для осуществления платежей с использованием платежных карточек, или электронными деньгами, или с использованием средств электронного платежа, или в счет заработной платы;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ячейке «J»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лицо» - в случае если получателем товаров, работ, услуг является физическое лицо.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Данная ячейка отмечается в случае, если физическое лицо, зарегистрированное в качестве индивидуального предпринимателя (лица, занимающегося частной практикой), приобретает товар, работу, услугу не для целей предпринимательской деятельности или получения дохода от занятия частной практикой.</a:t>
            </a: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143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для физических лиц – когда необходимо оформлять ЭСФ.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5000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Статья 412. Общие положения.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Выписка счета-фактуры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не требуется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случаях: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реализации товаров, работ, услуг, расчеты за которые осуществляются: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наличными деньгами с представлением покупателю чека контрольно-кассовой машины и (или) через терминалы оплаты услуг;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применением оборудования (устройства), предназначенного для осуществления платежей с использованием платежных карточек;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реализации товаров, работ, услуг физическим лицам, расчеты за которые осуществляются электронными деньгами или с использованием средств электронного платежа;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143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для физических лиц – когда необходимо оформлять ЭСФ.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5000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Параграф 4. Особенности выписки ЭСФ при реализации товаров физическим лицам (Правила выписки ЭСФ).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89. При реализации физическим лицам товаров,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включенных в перечень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расчеты за которые осуществляются: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наличными деньгами с предоставлением чека контрольно-кассовой машины и (или) через терминалы оплаты услуг;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с применением оборудования (устройства), предназначенного для осуществления платежей с использованием платежных карточек;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электронными деньгами или с использованием средств электронного платежа.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Выписка счета - фактуры в электронной форме производится в соответствии с пунктом 90 настоящих Правил.</a:t>
            </a: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143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для физических лиц – когда необходимо оформлять ЭСФ.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50006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Параграф 4. Особенности выписки ЭСФ при реализации товаров физическим лицам (Правила выписки ЭСФ).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90. Поставщик, применяющий один из расчетов, предусмотренный пунктом 89 настоящих Правил, выписывает ЭСФ на весь оборот за день, по каждому виду товара, с заполнением отдельных строк, с указанием в Разделе С «Реквизиты получателя»: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строке 17 «Получатель» - «Физические лица» (данная строка заполняется автоматически);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строке 18 «Адрес места нахождения» - «Розничная торговля» (данная строка заполняется автоматически);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ячейке «I» строки 20 «Категория получателя» раздела С «Реквизит получателя» - делается отметка.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случае необходимости может быть выписано несколько ЭСФ.</a:t>
            </a:r>
          </a:p>
          <a:p>
            <a:pPr algn="just"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91. Положения пункта 90 настоящих Правил применяются также при реализации своим работникам в счет заработной платы товара, ранее учтенного в качестве основного средства в бухгалтерском учете.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При этом положения настоящего пункта применяются к товарам как включенным в перечень, так и не включенным в перечень!!!.</a:t>
            </a: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14380"/>
          </a:xfrm>
        </p:spPr>
        <p:txBody>
          <a:bodyPr>
            <a:no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857364"/>
            <a:ext cx="8858312" cy="50006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с использованием материалов ИС ПАРАГРАФ.</a:t>
            </a:r>
          </a:p>
          <a:p>
            <a:pPr algn="ctr">
              <a:buNone/>
            </a:pPr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ВНИМАНИЕ!!!</a:t>
            </a:r>
          </a:p>
          <a:p>
            <a:pPr algn="just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экспорт товаров: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386. Оборот по реализации товаров на экспорт (не ЕАЭС).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договор (контракт) на поставку экспортируемых товаров;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копия декларации на товары с отметками таможенного органа,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осуществляющего выпуск товаров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помещением под таможенную процедуру экспорта, а также с отметкой таможенного органа РК или таможенного органа другого государства-члена Евразийского экономического союза,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расположенного в пункте пропуска на таможенной границе Евразийского экономического союза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кроме случаев, указанных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/п. 3) и 6) п.2 ст. 386 НК РК;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копия полной декларации на товары с отметками таможенного органа, производившего таможенное декларирование, при вывозе товаров с помещением под таможенную процедуру экспорта: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системе магистральных трубопроводов или по линиям электропередачи;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использованием временного таможенного декларирования;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копии товаросопроводительных документов.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вывоза товаров с помещением под таможенную процедуру экспорта по системе магистральных трубопроводов или по линиям электропередачи вместо копий товаросопроводительных документов представляется акт приема-сдачи товаров;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экспорт товаров: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386. Оборот по реализации товаров на экспорт (не ЕАЭС).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Декларация на товары в виде электронного документа, по которой в информационных системах налоговых органов имеется уведомление таможенных органов о фактическом вывозе товаров, также является документом, подтверждающим экспорт товаров. При наличии декларации на товары в виде электронного документа, предусмотренной п. 4 ст. 386 НК РК, представление документов, установленных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/п. 2), 3) и 6) п. 2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/п. 1) и 2) п. 3 ст. 386 НК РК, не требуется.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экспорт товаров: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447. Подтверждение экспорта товаров.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договоры (контракты) с учетом изменений, дополнений и приложений к ним (далее - договоры (контракты), на основании которых осуществляется экспорт товаров, а в случае лизинга товаров или предоставления займа в виде вещей - договоры (контракты) лизинга, договоры (контракты), предусматривающие предоставление займа в виде вещей, договоры (контракты) на изготовление товаров;</a:t>
            </a:r>
          </a:p>
          <a:p>
            <a:pPr algn="just" fontAlgn="base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!!! 2)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Правила составления налоговой отчетности «Заявление о ввозе товаров и уплате косвенных налогов (форма 328.00)» (приложения 26, 27 к приказу Министра финансов Республики Казахстан от 12 февраля 2018 года № 166)"/>
              </a:rPr>
              <a:t>заявление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 ввозе товаров и уплате косвенных налогов с отметкой налогового органа государства-члена Евразийского экономического союза, на территорию которого импортированы товары, об уплате косвенных налогов и (или) освобождении и (или) ином способе уплаты (на бумажном носителе в оригинале или копии) либо перечень заявлений (на бумажном носителе или в электронной форме);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копии товаросопроводительных документов, подтверждающих перемещение товаров с территории одного государства-члена Евразийского экономического союза на территорию другого государства-члена Евразийского экономического союза.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экспорта товаров по системе магистральных трубопроводов или по линиям электропередачи вместо копий товаросопроводительных документов представляется акт приема-сдачи товаров;</a:t>
            </a:r>
          </a:p>
          <a:p>
            <a:pPr algn="just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………………..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Оформление электронных счетов – фактур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экспорте товаров: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857373"/>
          <a:ext cx="8858250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125"/>
                <a:gridCol w="4429125"/>
              </a:tblGrid>
              <a:tr h="71437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379. Дата совершения оборота по реализации товаров, работ, услуг (не ЕАЭС)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442. Дата совершения оборота по реализации товаров, работ, услуг, облагаемого импорта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01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В случае вывоза товаров с помещением под </a:t>
                      </a: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таможенную процедуру экспорта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датой совершения оборота по реализации товара является:</a:t>
                      </a:r>
                    </a:p>
                    <a:p>
                      <a:pPr marL="342900" indent="-342900" algn="ctr" fontAlgn="base">
                        <a:buAutoNum type="arabicParenR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фактического пересечения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таможенной границы Евразийского экономического союза в пункте пропуска, определяемая в соответствии с </a:t>
                      </a: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tooltip="Таможенный кодекс Евразийского экономического союза (приложение № 1 к Договору о Таможенном кодексе Евразийского экономического союза от 11 апреля 2017 года)"/>
                        </a:rPr>
                        <a:t>таможенным законодательством Евразийского экономического союза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 (или) </a:t>
                      </a: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таможенным законодательством Республики Казахстан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indent="-342900" algn="ctr" fontAlgn="base"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…………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исчисления налога на добавленную стоимость при реализации товаров на экспорт датой совершения оборота по реализации товаров 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является дата отгрузки, определяемая как дата первого по времени составления первичного бухгалтерского (учетного) документа, подтверждающего отгрузку товаров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оформленного на покупателя товаров (первого перевозчика).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285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ЭСФ при экспорте товаров: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3999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285984" y="5072074"/>
            <a:ext cx="135732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лево 8"/>
          <p:cNvSpPr/>
          <p:nvPr/>
        </p:nvSpPr>
        <p:spPr>
          <a:xfrm>
            <a:off x="5857884" y="50006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3795</Words>
  <Application>Microsoft Office PowerPoint</Application>
  <PresentationFormat>Экран (4:3)</PresentationFormat>
  <Paragraphs>310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 New Roman</vt:lpstr>
      <vt:lpstr>Wingdings</vt:lpstr>
      <vt:lpstr>Тема Office</vt:lpstr>
      <vt:lpstr>НАЛОГ НА ДОБАВЛЕННУЮ СТОИМОСТЬ И ЭЛЕКТРОННЫЕ СЧЕТА-ФАКТУРЫ</vt:lpstr>
      <vt:lpstr>Важные вопросы налога на добавленную стоимость: </vt:lpstr>
      <vt:lpstr>Экспорт товаров за пределы Республики Казахстан</vt:lpstr>
      <vt:lpstr>Экспорт товаров за пределы Республики Казахстан</vt:lpstr>
      <vt:lpstr>Документы, подтверждающие экспорт товаров:</vt:lpstr>
      <vt:lpstr>Документы, подтверждающие экспорт товаров:</vt:lpstr>
      <vt:lpstr>Документы, подтверждающие экспорт товаров:</vt:lpstr>
      <vt:lpstr>Оформление электронных счетов – фактур  при экспорте товаров: </vt:lpstr>
      <vt:lpstr>Оформление ЭСФ при экспорте товаров: </vt:lpstr>
      <vt:lpstr>Оформление ЭСФ при экспорте товаров: </vt:lpstr>
      <vt:lpstr>Оформление ЭСФ при экспорте товаров: </vt:lpstr>
      <vt:lpstr>Наличие разрешения налоговых органов на вывоз товара - когда его необходимо получать?: </vt:lpstr>
      <vt:lpstr>Наличие разрешения налоговых органов на вывоз товара - когда его необходимо получать?: </vt:lpstr>
      <vt:lpstr>Наличие разрешения налоговых органов на вывоз товара - когда его необходимо получать?: </vt:lpstr>
      <vt:lpstr>Наличие разрешения налоговых органов на вывоз товара - когда его необходимо получать?: </vt:lpstr>
      <vt:lpstr>Наличие разрешения налоговых органов на вывоз товара - когда его необходимо получать?: </vt:lpstr>
      <vt:lpstr>Реализация автомобилей - особенности начисления НДС.</vt:lpstr>
      <vt:lpstr>Реализация автомобилей - особенности начисления НДС.</vt:lpstr>
      <vt:lpstr>Реализация автомобилей - особенности начисления НДС.</vt:lpstr>
      <vt:lpstr>Реализация автомобилей - особенности начисления НДС.</vt:lpstr>
      <vt:lpstr>Презентация PowerPoint</vt:lpstr>
      <vt:lpstr>Презентация PowerPoint</vt:lpstr>
      <vt:lpstr>Презентация PowerPoint</vt:lpstr>
      <vt:lpstr>Реализация автомобилей - особенности начисления НДС.</vt:lpstr>
      <vt:lpstr>Необлагаемый оборот по налогу на добавленную стоимость.</vt:lpstr>
      <vt:lpstr>Необлагаемый оборот по налогу на добавленную стоимость.</vt:lpstr>
      <vt:lpstr>Необлагаемый оборот по налогу на добавленную стоимость.</vt:lpstr>
      <vt:lpstr>Необлагаемый оборот по налогу на добавленную стоимость.</vt:lpstr>
      <vt:lpstr>Необлагаемый оборот по налогу на добавленную стоимость.</vt:lpstr>
      <vt:lpstr>Оборот по реализации товаров, работ, услуг, местом реализации которых не является РК.</vt:lpstr>
      <vt:lpstr>Оборот по реализации товаров, работ, услуг, местом реализации которых не является РК.</vt:lpstr>
      <vt:lpstr>Оборот по реализации товаров, работ, услуг, местом реализации которых не является РК.</vt:lpstr>
      <vt:lpstr>Оборот по реализации товаров, работ, услуг, местом реализации которых не является РК.</vt:lpstr>
      <vt:lpstr>Электронные счета - фактуры.</vt:lpstr>
      <vt:lpstr>Электронные счета - фактуры.</vt:lpstr>
      <vt:lpstr>Электронные счета - фактуры.</vt:lpstr>
      <vt:lpstr>Электронные счета - фактуры.</vt:lpstr>
      <vt:lpstr>Электронные счета - фактуры.</vt:lpstr>
      <vt:lpstr>ЭСФ в иностранной валюте.</vt:lpstr>
      <vt:lpstr>ЭСФ в адрес нерезидента.</vt:lpstr>
      <vt:lpstr>ЭСФ в адрес нерезидента.</vt:lpstr>
      <vt:lpstr>Реализация для физических лиц – когда необходимо оформлять ЭСФ.</vt:lpstr>
      <vt:lpstr>Реализация для физических лиц – когда необходимо оформлять ЭСФ.</vt:lpstr>
      <vt:lpstr>Реализация для физических лиц – когда необходимо оформлять ЭСФ.</vt:lpstr>
      <vt:lpstr>Реализация для физических лиц – когда необходимо оформлять ЭСФ.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 НА ДОБАВЛЕННУЮ СТОИМОСТЬ И ЭЛЕКТРОННЫЕ СЧЕТА-ФАКТУРЫ</dc:title>
  <dc:creator>Larissa</dc:creator>
  <cp:lastModifiedBy>User</cp:lastModifiedBy>
  <cp:revision>44</cp:revision>
  <dcterms:created xsi:type="dcterms:W3CDTF">2019-10-09T02:34:27Z</dcterms:created>
  <dcterms:modified xsi:type="dcterms:W3CDTF">2019-10-10T05:38:00Z</dcterms:modified>
</cp:coreProperties>
</file>